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98" r:id="rId6"/>
    <p:sldId id="799" r:id="rId7"/>
    <p:sldId id="797" r:id="rId8"/>
    <p:sldId id="792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6" d="100"/>
          <a:sy n="76" d="100"/>
        </p:scale>
        <p:origin x="1196" y="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60" y="6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5/29/2023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5/29/2023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#157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22 – 26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2023, Electronic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S2-2307442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WG2#157</a:t>
            </a:r>
            <a:r>
              <a:rPr lang="en-GB" altLang="de-DE" sz="1200" baseline="0" dirty="0">
                <a:solidFill>
                  <a:schemeClr val="bg1"/>
                </a:solidFill>
              </a:rPr>
              <a:t>, 22 – 26 May,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/>
              <a:t>FS_eUEPO</a:t>
            </a:r>
            <a:r>
              <a:rPr lang="en-US" altLang="de-DE" sz="3600" b="1" dirty="0"/>
              <a:t>/</a:t>
            </a:r>
            <a:r>
              <a:rPr lang="en-US" altLang="de-DE" sz="3600" b="1" dirty="0" err="1"/>
              <a:t>eUEPO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eUEPO</a:t>
            </a:r>
            <a:r>
              <a:rPr lang="en-US" altLang="de-DE" sz="2800" b="1" dirty="0"/>
              <a:t> status </a:t>
            </a:r>
            <a:r>
              <a:rPr lang="en-US" altLang="zh-CN" sz="2800" b="1" dirty="0"/>
              <a:t>report to SA#100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6893941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SP-221127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At SA2#156AHE, 48 papers were submitted for normative work, 17 CRs were approved, 15 papers were not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At SA2#157, 36 papers were submitted for normative work, all papers were handled, 23 CRs and 1 LS to CT1 were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Since SA#99, 84 papers were submitted, 40 CRs were approved, 1 LS to CT1 was approved.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KI#1(URSP in VPLMN):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17 CRs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KI#2</a:t>
            </a:r>
            <a:r>
              <a:rPr lang="de-DE" altLang="de-DE" sz="1600" b="1" kern="0" dirty="0">
                <a:sym typeface="Wingdings" panose="05000000000000000000" pitchFamily="2" charset="2"/>
              </a:rPr>
              <a:t>(5GC awareness of URSP enforcement):</a:t>
            </a:r>
            <a:r>
              <a:rPr lang="de-DE" altLang="de-DE" sz="1600" b="1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12 CRs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KI#3(Provision consistent URSP to UE across 5GS and EPS):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10 CRs were approved.</a:t>
            </a:r>
            <a:endParaRPr lang="de-DE" alt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KI#4(Support standardized and operator-specific traffic categories in URSP):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 paper was submitted.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None.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5784142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eUEPO</a:t>
            </a:r>
            <a:r>
              <a:rPr lang="en-US" altLang="de-DE" sz="2800" b="1" dirty="0"/>
              <a:t> status at SA2#156E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-&gt;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SP-221127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At SA2#156AHE, 48 papers were submitted for normative work, 17 CRs were approved, 15 papers were not handled.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KI#1(URSP in VPLMN):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8 CRs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KI#2</a:t>
            </a:r>
            <a:r>
              <a:rPr lang="de-DE" altLang="de-DE" sz="1600" b="1" kern="0" dirty="0">
                <a:sym typeface="Wingdings" panose="05000000000000000000" pitchFamily="2" charset="2"/>
              </a:rPr>
              <a:t>(5GC awareness of URSP enforcement):</a:t>
            </a:r>
            <a:r>
              <a:rPr lang="de-DE" altLang="de-DE" sz="1600" b="1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CRs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KI#3(Provision consistent URSP to UE across 5GS and EPS):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 CRs were approved.</a:t>
            </a:r>
            <a:endParaRPr lang="de-DE" alt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KI#4(Support standardized and operator-specific traffic categories in URSP):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 paper was submitted.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None.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5142634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eUEPO</a:t>
            </a:r>
            <a:r>
              <a:rPr lang="en-US" altLang="de-DE" sz="2800" b="1" dirty="0"/>
              <a:t> status at SA2#157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6763181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SP-221127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At SA2#157, 36 papers were submitted for normative work, all papers were handled, 23 CRs and 1 LS to CT1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KI#1(URSP in VPLMN):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9 CRs and 1 LS to CT1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KI#2</a:t>
            </a:r>
            <a:r>
              <a:rPr lang="de-DE" altLang="de-DE" sz="1600" b="1" kern="0" dirty="0">
                <a:sym typeface="Wingdings" panose="05000000000000000000" pitchFamily="2" charset="2"/>
              </a:rPr>
              <a:t>(5GC awareness of URSP enforcement):</a:t>
            </a:r>
            <a:r>
              <a:rPr lang="de-DE" altLang="de-DE" sz="1600" b="1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8 CRs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KI#3(Provision consistent URSP to UE across 5GS and EPS):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 CRs were approved.</a:t>
            </a:r>
            <a:endParaRPr lang="de-DE" alt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KI#4(Support standardized and operator-specific traffic categories in URSP):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 paper was submitted.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None.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55273058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33A74-ADFD-4E64-B0B4-1CEB82ADD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748364"/>
          </a:xfrm>
        </p:spPr>
        <p:txBody>
          <a:bodyPr/>
          <a:lstStyle/>
          <a:p>
            <a:r>
              <a:rPr lang="en-US" altLang="zh-CN" sz="3200" dirty="0">
                <a:latin typeface="Calibri" pitchFamily="34" charset="0"/>
              </a:rPr>
              <a:t>Rel-18 </a:t>
            </a:r>
            <a:r>
              <a:rPr lang="en-US" altLang="zh-CN" sz="3200" dirty="0" err="1">
                <a:latin typeface="Calibri" pitchFamily="34" charset="0"/>
              </a:rPr>
              <a:t>eUEPO</a:t>
            </a:r>
            <a:r>
              <a:rPr lang="en-US" altLang="zh-CN" sz="3200" dirty="0">
                <a:latin typeface="Calibri" pitchFamily="34" charset="0"/>
              </a:rPr>
              <a:t> Overall Work Plan</a:t>
            </a:r>
            <a:endParaRPr lang="en-US" dirty="0"/>
          </a:p>
        </p:txBody>
      </p:sp>
      <p:graphicFrame>
        <p:nvGraphicFramePr>
          <p:cNvPr id="4" name="表格 7">
            <a:extLst>
              <a:ext uri="{FF2B5EF4-FFF2-40B4-BE49-F238E27FC236}">
                <a16:creationId xmlns:a16="http://schemas.microsoft.com/office/drawing/2014/main" id="{FF5F171B-E781-4382-A5E5-BCBD34853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274609"/>
              </p:ext>
            </p:extLst>
          </p:nvPr>
        </p:nvGraphicFramePr>
        <p:xfrm>
          <a:off x="887570" y="1341882"/>
          <a:ext cx="7715247" cy="2230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4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6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1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08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11517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Jan,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Feb,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Apr,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/>
                        </a:rPr>
                        <a:t>May, 23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SID/WID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Study 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Normative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#154AHE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#155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#156E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/>
                        </a:rPr>
                        <a:t>#157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矩形 9">
            <a:extLst>
              <a:ext uri="{FF2B5EF4-FFF2-40B4-BE49-F238E27FC236}">
                <a16:creationId xmlns:a16="http://schemas.microsoft.com/office/drawing/2014/main" id="{C339E6FB-4928-42D2-B7CE-D08A312695A5}"/>
              </a:ext>
            </a:extLst>
          </p:cNvPr>
          <p:cNvSpPr/>
          <p:nvPr/>
        </p:nvSpPr>
        <p:spPr>
          <a:xfrm>
            <a:off x="490538" y="1976797"/>
            <a:ext cx="8230153" cy="1998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10000"/>
              </a:lnSpc>
              <a:defRPr/>
            </a:pPr>
            <a:r>
              <a:rPr lang="en-US" altLang="zh-CN" sz="1464" b="1" dirty="0"/>
              <a:t>Overall Work Plan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SA2#155AH(e), 0.75 TU was assigned for both study and normative phases: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Resolve the ENs in the TR conclusion, update conclusions, progress the normative work.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SA2#155, 1 TU assigned for normative phase, 30 CRs for normative phase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Progress the normative work. WID update, TR for approval.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SA2#156E, 1 TU assigned for normative phase, 30 CRs for normative phase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Progress the normative work.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SA2#157, </a:t>
            </a:r>
            <a:r>
              <a:rPr lang="en-US" altLang="zh-CN" sz="1098" dirty="0">
                <a:solidFill>
                  <a:srgbClr val="FF0000"/>
                </a:solidFill>
              </a:rPr>
              <a:t>2</a:t>
            </a:r>
            <a:r>
              <a:rPr lang="en-US" altLang="zh-CN" sz="1098" dirty="0"/>
              <a:t> TUs assigned for normative phase: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Complete the normative work. 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US" altLang="zh-CN" sz="1098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EEF4DF35-653E-47EF-99F7-66DD911395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304063"/>
              </p:ext>
            </p:extLst>
          </p:nvPr>
        </p:nvGraphicFramePr>
        <p:xfrm>
          <a:off x="886378" y="1622027"/>
          <a:ext cx="7715250" cy="226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3992">
                  <a:extLst>
                    <a:ext uri="{9D8B030D-6E8A-4147-A177-3AD203B41FA5}">
                      <a16:colId xmlns:a16="http://schemas.microsoft.com/office/drawing/2014/main" val="3588477498"/>
                    </a:ext>
                  </a:extLst>
                </a:gridCol>
                <a:gridCol w="747055">
                  <a:extLst>
                    <a:ext uri="{9D8B030D-6E8A-4147-A177-3AD203B41FA5}">
                      <a16:colId xmlns:a16="http://schemas.microsoft.com/office/drawing/2014/main" val="1431586996"/>
                    </a:ext>
                  </a:extLst>
                </a:gridCol>
                <a:gridCol w="719988">
                  <a:extLst>
                    <a:ext uri="{9D8B030D-6E8A-4147-A177-3AD203B41FA5}">
                      <a16:colId xmlns:a16="http://schemas.microsoft.com/office/drawing/2014/main" val="3606017724"/>
                    </a:ext>
                  </a:extLst>
                </a:gridCol>
                <a:gridCol w="600893">
                  <a:extLst>
                    <a:ext uri="{9D8B030D-6E8A-4147-A177-3AD203B41FA5}">
                      <a16:colId xmlns:a16="http://schemas.microsoft.com/office/drawing/2014/main" val="3443668299"/>
                    </a:ext>
                  </a:extLst>
                </a:gridCol>
                <a:gridCol w="503450">
                  <a:extLst>
                    <a:ext uri="{9D8B030D-6E8A-4147-A177-3AD203B41FA5}">
                      <a16:colId xmlns:a16="http://schemas.microsoft.com/office/drawing/2014/main" val="3115094723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2116930087"/>
                    </a:ext>
                  </a:extLst>
                </a:gridCol>
                <a:gridCol w="519691">
                  <a:extLst>
                    <a:ext uri="{9D8B030D-6E8A-4147-A177-3AD203B41FA5}">
                      <a16:colId xmlns:a16="http://schemas.microsoft.com/office/drawing/2014/main" val="1135184960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067851737"/>
                    </a:ext>
                  </a:extLst>
                </a:gridCol>
                <a:gridCol w="557585">
                  <a:extLst>
                    <a:ext uri="{9D8B030D-6E8A-4147-A177-3AD203B41FA5}">
                      <a16:colId xmlns:a16="http://schemas.microsoft.com/office/drawing/2014/main" val="1854128041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241012998"/>
                    </a:ext>
                  </a:extLst>
                </a:gridCol>
                <a:gridCol w="519690">
                  <a:extLst>
                    <a:ext uri="{9D8B030D-6E8A-4147-A177-3AD203B41FA5}">
                      <a16:colId xmlns:a16="http://schemas.microsoft.com/office/drawing/2014/main" val="2318729966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384277452"/>
                    </a:ext>
                  </a:extLst>
                </a:gridCol>
                <a:gridCol w="513316">
                  <a:extLst>
                    <a:ext uri="{9D8B030D-6E8A-4147-A177-3AD203B41FA5}">
                      <a16:colId xmlns:a16="http://schemas.microsoft.com/office/drawing/2014/main" val="1372437455"/>
                    </a:ext>
                  </a:extLst>
                </a:gridCol>
              </a:tblGrid>
              <a:tr h="226132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err="1"/>
                        <a:t>eUEPO</a:t>
                      </a:r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4.25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2.75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7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8</a:t>
                      </a:r>
                    </a:p>
                  </a:txBody>
                  <a:tcPr marL="55758" marR="55758" marT="27879" marB="27879"/>
                </a:tc>
                <a:extLst>
                  <a:ext uri="{0D108BD9-81ED-4DB2-BD59-A6C34878D82A}">
                    <a16:rowId xmlns:a16="http://schemas.microsoft.com/office/drawing/2014/main" val="3444556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25050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dcc30912-d230-4cc2-b11f-bb5ca2a6b6f5"/>
    <ds:schemaRef ds:uri="http://schemas.microsoft.com/office/infopath/2007/PartnerControls"/>
    <ds:schemaRef ds:uri="09cef1fd-e61b-4dbf-b745-21988b13f978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44348</TotalTime>
  <Words>574</Words>
  <Application>Microsoft Office PowerPoint</Application>
  <PresentationFormat>On-screen Show (4:3)</PresentationFormat>
  <Paragraphs>106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等线</vt:lpstr>
      <vt:lpstr>Arial</vt:lpstr>
      <vt:lpstr>Calibri</vt:lpstr>
      <vt:lpstr>Times New Roman</vt:lpstr>
      <vt:lpstr>Office Theme</vt:lpstr>
      <vt:lpstr>FS_eUEPO/eUEPO Status Report</vt:lpstr>
      <vt:lpstr>eUEPO status report to SA#100</vt:lpstr>
      <vt:lpstr>eUEPO status at SA2#156E</vt:lpstr>
      <vt:lpstr>eUEPO status at SA2#157</vt:lpstr>
      <vt:lpstr>Rel-18 eUEPO Overall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Changhong</cp:lastModifiedBy>
  <cp:revision>1912</cp:revision>
  <dcterms:created xsi:type="dcterms:W3CDTF">2008-08-30T09:32:10Z</dcterms:created>
  <dcterms:modified xsi:type="dcterms:W3CDTF">2023-05-29T07:08:26Z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